
<file path=[Content_Types].xml><?xml version="1.0" encoding="utf-8"?>
<Types xmlns="http://schemas.openxmlformats.org/package/2006/content-types">
  <Default Extension="emf" ContentType="image/x-emf"/>
  <Default Extension="jpeg" ContentType="image/jpeg"/>
  <Default Extension="png" ContentType="image/png"/>
  <Default Extension="ppt" ContentType="application/vnd.ms-powerpoin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6" r:id="rId3"/>
    <p:sldId id="257" r:id="rId4"/>
    <p:sldId id="258" r:id="rId5"/>
    <p:sldId id="268" r:id="rId6"/>
    <p:sldId id="269" r:id="rId7"/>
    <p:sldId id="270" r:id="rId8"/>
    <p:sldId id="271" r:id="rId9"/>
    <p:sldId id="272" r:id="rId10"/>
    <p:sldId id="264" r:id="rId11"/>
    <p:sldId id="260" r:id="rId12"/>
    <p:sldId id="261" r:id="rId13"/>
    <p:sldId id="262" r:id="rId14"/>
    <p:sldId id="263" r:id="rId15"/>
    <p:sldId id="265" r:id="rId16"/>
    <p:sldId id="266" r:id="rId17"/>
    <p:sldId id="267" r:id="rId18"/>
    <p:sldId id="279" r:id="rId19"/>
    <p:sldId id="283" r:id="rId20"/>
    <p:sldId id="280" r:id="rId21"/>
    <p:sldId id="273" r:id="rId22"/>
    <p:sldId id="274" r:id="rId23"/>
    <p:sldId id="275" r:id="rId24"/>
    <p:sldId id="276" r:id="rId25"/>
    <p:sldId id="277" r:id="rId26"/>
    <p:sldId id="278"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BF9D17C-3BF2-4272-9338-CABBD8AF111D}" type="datetimeFigureOut">
              <a:rPr lang="en-US" smtClean="0"/>
              <a:t>7/19/2022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C093462-44E8-467E-9ACA-B233B658BF2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F9D17C-3BF2-4272-9338-CABBD8AF111D}"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93462-44E8-467E-9ACA-B233B658BF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C093462-44E8-467E-9ACA-B233B658BF2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F9D17C-3BF2-4272-9338-CABBD8AF111D}"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BF9D17C-3BF2-4272-9338-CABBD8AF111D}"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C093462-44E8-467E-9ACA-B233B658BF2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BF9D17C-3BF2-4272-9338-CABBD8AF111D}" type="datetimeFigureOut">
              <a:rPr lang="en-US" smtClean="0"/>
              <a:t>7/19/2022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C093462-44E8-467E-9ACA-B233B658BF2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BF9D17C-3BF2-4272-9338-CABBD8AF111D}"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93462-44E8-467E-9ACA-B233B658BF2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BF9D17C-3BF2-4272-9338-CABBD8AF111D}" type="datetimeFigureOut">
              <a:rPr lang="en-US" smtClean="0"/>
              <a:t>7/19/2022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C093462-44E8-467E-9ACA-B233B658BF2B}"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BF9D17C-3BF2-4272-9338-CABBD8AF111D}"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C093462-44E8-467E-9ACA-B233B658BF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BF9D17C-3BF2-4272-9338-CABBD8AF111D}"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C093462-44E8-467E-9ACA-B233B658BF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C093462-44E8-467E-9ACA-B233B658BF2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BF9D17C-3BF2-4272-9338-CABBD8AF111D}" type="datetimeFigureOut">
              <a:rPr lang="en-US" smtClean="0"/>
              <a:t>7/19/2022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C093462-44E8-467E-9ACA-B233B658BF2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BF9D17C-3BF2-4272-9338-CABBD8AF111D}" type="datetimeFigureOut">
              <a:rPr lang="en-US" smtClean="0"/>
              <a:t>7/19/2022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F9D17C-3BF2-4272-9338-CABBD8AF111D}" type="datetimeFigureOut">
              <a:rPr lang="en-US" smtClean="0"/>
              <a:t>7/19/2022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C093462-44E8-467E-9ACA-B233B658BF2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Microsoft_PowerPoint_97-2003_Presentation.ppt"/><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C8EA-147D-4823-17DF-B8020554D4AC}"/>
              </a:ext>
            </a:extLst>
          </p:cNvPr>
          <p:cNvSpPr>
            <a:spLocks noGrp="1"/>
          </p:cNvSpPr>
          <p:nvPr>
            <p:ph type="title"/>
          </p:nvPr>
        </p:nvSpPr>
        <p:spPr/>
        <p:txBody>
          <a:bodyPr/>
          <a:lstStyle/>
          <a:p>
            <a:endParaRPr lang="en-US"/>
          </a:p>
        </p:txBody>
      </p:sp>
      <p:graphicFrame>
        <p:nvGraphicFramePr>
          <p:cNvPr id="4" name="Content Placeholder 3">
            <a:hlinkClick r:id="" action="ppaction://ole?verb=0"/>
            <a:extLst>
              <a:ext uri="{FF2B5EF4-FFF2-40B4-BE49-F238E27FC236}">
                <a16:creationId xmlns:a16="http://schemas.microsoft.com/office/drawing/2014/main" id="{556484EF-134F-3753-9FDB-C00EC3E574AB}"/>
              </a:ext>
            </a:extLst>
          </p:cNvPr>
          <p:cNvGraphicFramePr>
            <a:graphicFrameLocks noGrp="1" noChangeAspect="1"/>
          </p:cNvGraphicFramePr>
          <p:nvPr>
            <p:ph sz="quarter" idx="1"/>
            <p:extLst>
              <p:ext uri="{D42A27DB-BD31-4B8C-83A1-F6EECF244321}">
                <p14:modId xmlns:p14="http://schemas.microsoft.com/office/powerpoint/2010/main" val="1725871265"/>
              </p:ext>
            </p:extLst>
          </p:nvPr>
        </p:nvGraphicFramePr>
        <p:xfrm>
          <a:off x="0" y="-16328"/>
          <a:ext cx="9122229" cy="6841672"/>
        </p:xfrm>
        <a:graphic>
          <a:graphicData uri="http://schemas.openxmlformats.org/presentationml/2006/ole">
            <mc:AlternateContent xmlns:mc="http://schemas.openxmlformats.org/markup-compatibility/2006">
              <mc:Choice xmlns:v="urn:schemas-microsoft-com:vml" Requires="v">
                <p:oleObj name="Presentation" r:id="rId2" imgW="4572042" imgH="3429229" progId="PowerPoint.Show.8">
                  <p:embed/>
                </p:oleObj>
              </mc:Choice>
              <mc:Fallback>
                <p:oleObj name="Presentation" r:id="rId2" imgW="4572042" imgH="3429229" progId="PowerPoint.Show.8">
                  <p:embed/>
                  <p:pic>
                    <p:nvPicPr>
                      <p:cNvPr id="0" name=""/>
                      <p:cNvPicPr/>
                      <p:nvPr/>
                    </p:nvPicPr>
                    <p:blipFill>
                      <a:blip r:embed="rId3"/>
                      <a:stretch>
                        <a:fillRect/>
                      </a:stretch>
                    </p:blipFill>
                    <p:spPr>
                      <a:xfrm>
                        <a:off x="0" y="-16328"/>
                        <a:ext cx="9122229" cy="6841672"/>
                      </a:xfrm>
                      <a:prstGeom prst="rect">
                        <a:avLst/>
                      </a:prstGeom>
                    </p:spPr>
                  </p:pic>
                </p:oleObj>
              </mc:Fallback>
            </mc:AlternateContent>
          </a:graphicData>
        </a:graphic>
      </p:graphicFrame>
    </p:spTree>
    <p:extLst>
      <p:ext uri="{BB962C8B-B14F-4D97-AF65-F5344CB8AC3E}">
        <p14:creationId xmlns:p14="http://schemas.microsoft.com/office/powerpoint/2010/main" val="699417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a)   Em nghĩ gì khi đọc những thông tin trên ?</a:t>
            </a:r>
            <a:endParaRPr lang="en-US" dirty="0"/>
          </a:p>
        </p:txBody>
      </p:sp>
      <p:sp>
        <p:nvSpPr>
          <p:cNvPr id="3" name="Content Placeholder 2"/>
          <p:cNvSpPr>
            <a:spLocks noGrp="1"/>
          </p:cNvSpPr>
          <p:nvPr>
            <p:ph sz="quarter" idx="1"/>
          </p:nvPr>
        </p:nvSpPr>
        <p:spPr>
          <a:xfrm>
            <a:off x="301752" y="1295400"/>
            <a:ext cx="8503920" cy="5105400"/>
          </a:xfrm>
        </p:spPr>
        <p:txBody>
          <a:bodyPr/>
          <a:lstStyle/>
          <a:p>
            <a:r>
              <a:rPr lang="vi-VN" dirty="0"/>
              <a:t>Những thông tin cho chúng ta thấy tai nạn do vũ khí, cháy, nổ và các chất độc hại đã để lại những hậu quả vô cùng nặng nề cho con người và xã hội.</a:t>
            </a:r>
            <a:endParaRPr lang="en-US" dirty="0"/>
          </a:p>
        </p:txBody>
      </p:sp>
    </p:spTree>
    <p:extLst>
      <p:ext uri="{BB962C8B-B14F-4D97-AF65-F5344CB8AC3E}">
        <p14:creationId xmlns:p14="http://schemas.microsoft.com/office/powerpoint/2010/main" val="42737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vi-VN" dirty="0"/>
              <a:t>b)  Tai nạn do vũ khí, cháy, nổ và các chất độc hại đã để lại những hậu quả như thế nào ?</a:t>
            </a:r>
            <a:endParaRPr lang="en-US" dirty="0"/>
          </a:p>
        </p:txBody>
      </p:sp>
      <p:sp>
        <p:nvSpPr>
          <p:cNvPr id="3" name="Content Placeholder 2"/>
          <p:cNvSpPr>
            <a:spLocks noGrp="1"/>
          </p:cNvSpPr>
          <p:nvPr>
            <p:ph sz="quarter" idx="1"/>
          </p:nvPr>
        </p:nvSpPr>
        <p:spPr/>
        <p:txBody>
          <a:bodyPr>
            <a:normAutofit/>
          </a:bodyPr>
          <a:lstStyle/>
          <a:p>
            <a:r>
              <a:rPr lang="vi-VN" dirty="0"/>
              <a:t>Hậu quả: Chết người; ảnh hưởng đến sức khỏe; thiệt hại tài sản gia đình, cá nhân, xã hội; gây tàn phế; ô nhiễm môi trường. Cụ thể:</a:t>
            </a:r>
          </a:p>
          <a:p>
            <a:r>
              <a:rPr lang="vi-VN" dirty="0"/>
              <a:t>- Số người bị thương là 474 người trong đó có 25 người chết và 449 người bị thương.</a:t>
            </a:r>
          </a:p>
          <a:p>
            <a:r>
              <a:rPr lang="vi-VN" dirty="0"/>
              <a:t>- Thiệt hại về tài sản quá các vụ cháy là 902.910 triệu đồng.</a:t>
            </a:r>
          </a:p>
          <a:p>
            <a:r>
              <a:rPr lang="vi-VN" dirty="0"/>
              <a:t>- Gần 20.000 người bị ngộ độc thực phẩm, 246 người tử vong. Đến năm 2000 có 930 người ngộ độc và hai người tử vong.</a:t>
            </a:r>
          </a:p>
        </p:txBody>
      </p:sp>
    </p:spTree>
    <p:extLst>
      <p:ext uri="{BB962C8B-B14F-4D97-AF65-F5344CB8AC3E}">
        <p14:creationId xmlns:p14="http://schemas.microsoft.com/office/powerpoint/2010/main" val="13745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vi-VN" dirty="0"/>
              <a:t>c)   Cần làm gì để hạn chế, loại trừ những tai nạn </a:t>
            </a:r>
            <a:r>
              <a:rPr lang="en-US" dirty="0" err="1"/>
              <a:t>đó</a:t>
            </a:r>
            <a:r>
              <a:rPr lang="en-US" dirty="0"/>
              <a:t>?</a:t>
            </a:r>
          </a:p>
        </p:txBody>
      </p:sp>
      <p:sp>
        <p:nvSpPr>
          <p:cNvPr id="3" name="Content Placeholder 2"/>
          <p:cNvSpPr>
            <a:spLocks noGrp="1"/>
          </p:cNvSpPr>
          <p:nvPr>
            <p:ph sz="quarter" idx="1"/>
          </p:nvPr>
        </p:nvSpPr>
        <p:spPr/>
        <p:txBody>
          <a:bodyPr>
            <a:normAutofit/>
          </a:bodyPr>
          <a:lstStyle/>
          <a:p>
            <a:r>
              <a:rPr lang="vi-VN" dirty="0"/>
              <a:t>Đối với học sinh, cần tự giác chấp hành quy định về phòng, ngừa tai nạn vũ khí, nổ và chất độc hại:</a:t>
            </a:r>
          </a:p>
          <a:p>
            <a:r>
              <a:rPr lang="vi-VN" dirty="0"/>
              <a:t>- Tự giác tìm hiểu và thực hiện nghiêm các quy định</a:t>
            </a:r>
          </a:p>
          <a:p>
            <a:r>
              <a:rPr lang="vi-VN" dirty="0"/>
              <a:t>- Tuyên truyền mọi người thực hiện tốt quy định</a:t>
            </a:r>
          </a:p>
          <a:p>
            <a:r>
              <a:rPr lang="vi-VN" dirty="0"/>
              <a:t>- Tố cáo những hành vi vi phạm phòng và ngừa tai nạn vũ khí, chất độc, chất gây nổ.</a:t>
            </a:r>
          </a:p>
        </p:txBody>
      </p:sp>
    </p:spTree>
    <p:extLst>
      <p:ext uri="{BB962C8B-B14F-4D97-AF65-F5344CB8AC3E}">
        <p14:creationId xmlns:p14="http://schemas.microsoft.com/office/powerpoint/2010/main" val="24098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524000"/>
          </a:xfrm>
        </p:spPr>
        <p:txBody>
          <a:bodyPr>
            <a:normAutofit fontScale="90000"/>
          </a:bodyPr>
          <a:lstStyle/>
          <a:p>
            <a:r>
              <a:rPr lang="vi-VN" dirty="0"/>
              <a:t>d)  Em biết những quy định, những điều luật nào của nước ta về phòng, ngừa tai nạn vũ khí, cháy, nổ và các chất độc hại ?</a:t>
            </a:r>
            <a:endParaRPr lang="en-US" dirty="0"/>
          </a:p>
        </p:txBody>
      </p:sp>
      <p:sp>
        <p:nvSpPr>
          <p:cNvPr id="3" name="Content Placeholder 2"/>
          <p:cNvSpPr>
            <a:spLocks noGrp="1"/>
          </p:cNvSpPr>
          <p:nvPr>
            <p:ph sz="quarter" idx="1"/>
          </p:nvPr>
        </p:nvSpPr>
        <p:spPr/>
        <p:txBody>
          <a:bodyPr>
            <a:normAutofit fontScale="92500"/>
          </a:bodyPr>
          <a:lstStyle/>
          <a:p>
            <a:r>
              <a:rPr lang="vi-VN" b="1" dirty="0"/>
              <a:t>Các quy định:</a:t>
            </a:r>
            <a:endParaRPr lang="vi-VN" dirty="0"/>
          </a:p>
          <a:p>
            <a:r>
              <a:rPr lang="vi-VN" dirty="0"/>
              <a:t>+ Cấm tàng trữ, vận chuyển, buôn bán, sử dụng trái phép các loại vũ khí, các chất nổ, chất cháy, chất phóng xạ và chất độc hại.</a:t>
            </a:r>
          </a:p>
          <a:p>
            <a:r>
              <a:rPr lang="vi-VN" dirty="0"/>
              <a:t>+ Chỉ những cơ quan tổ chức, cá nhân được Nhà nước giao nhiệm vụ và cho phép mới được giữ, chuyên chở và sử dụng vũ khí, chất nổ, chất cháy, chất phóng xạ và chất độc hại.</a:t>
            </a:r>
          </a:p>
          <a:p>
            <a:r>
              <a:rPr lang="vi-VN" dirty="0"/>
              <a:t>+ Cơ quan, tổ chức, cá nhân có trách nhiệm bảo quản, chuyên chở và sử dụng vũ khí, chất nổ, chất cháy, chất phóng xạ, chất độc hại phải được huấn luyện về chuyên môn, có đủ phương tiện cần thiết và luôn tuân thủ về quy định an toàn.</a:t>
            </a:r>
          </a:p>
          <a:p>
            <a:pPr marL="0" indent="0">
              <a:buNone/>
            </a:pPr>
            <a:endParaRPr lang="en-US" dirty="0"/>
          </a:p>
        </p:txBody>
      </p:sp>
    </p:spTree>
    <p:extLst>
      <p:ext uri="{BB962C8B-B14F-4D97-AF65-F5344CB8AC3E}">
        <p14:creationId xmlns:p14="http://schemas.microsoft.com/office/powerpoint/2010/main" val="12042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đ) Những quy định đó được đặt ra để làm gì ?</a:t>
            </a:r>
            <a:endParaRPr lang="en-US" dirty="0"/>
          </a:p>
        </p:txBody>
      </p:sp>
      <p:sp>
        <p:nvSpPr>
          <p:cNvPr id="3" name="Content Placeholder 2"/>
          <p:cNvSpPr>
            <a:spLocks noGrp="1"/>
          </p:cNvSpPr>
          <p:nvPr>
            <p:ph sz="quarter" idx="1"/>
          </p:nvPr>
        </p:nvSpPr>
        <p:spPr/>
        <p:txBody>
          <a:bodyPr/>
          <a:lstStyle/>
          <a:p>
            <a:r>
              <a:rPr lang="vi-VN" dirty="0"/>
              <a:t>Những quy định đó nhằm giúp mọi người có ý thức hơn trong việc phòng, ngừa tai nạn vũ khí, cháy, nổ và các chất độc hại, giảm thiểu những hậu quả do vũ khí cháy nổ gây ra, đảm bảo đời sống người dân ngày một tốt hơn.</a:t>
            </a:r>
            <a:endParaRPr lang="en-US" dirty="0"/>
          </a:p>
        </p:txBody>
      </p:sp>
    </p:spTree>
    <p:extLst>
      <p:ext uri="{BB962C8B-B14F-4D97-AF65-F5344CB8AC3E}">
        <p14:creationId xmlns:p14="http://schemas.microsoft.com/office/powerpoint/2010/main" val="369496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II.ND BÀI HỌC</a:t>
            </a:r>
          </a:p>
        </p:txBody>
      </p:sp>
      <p:sp>
        <p:nvSpPr>
          <p:cNvPr id="3" name="Content Placeholder 2"/>
          <p:cNvSpPr>
            <a:spLocks noGrp="1"/>
          </p:cNvSpPr>
          <p:nvPr>
            <p:ph sz="quarter" idx="1"/>
          </p:nvPr>
        </p:nvSpPr>
        <p:spPr/>
        <p:txBody>
          <a:bodyPr/>
          <a:lstStyle/>
          <a:p>
            <a:pPr marL="0" indent="0">
              <a:buNone/>
            </a:pPr>
            <a:endParaRPr lang="en-US" dirty="0">
              <a:solidFill>
                <a:srgbClr val="FF0000"/>
              </a:solidFill>
            </a:endParaRPr>
          </a:p>
        </p:txBody>
      </p:sp>
    </p:spTree>
    <p:extLst>
      <p:ext uri="{BB962C8B-B14F-4D97-AF65-F5344CB8AC3E}">
        <p14:creationId xmlns:p14="http://schemas.microsoft.com/office/powerpoint/2010/main" val="41564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1.NGUYÊN NHÂN:</a:t>
            </a:r>
          </a:p>
        </p:txBody>
      </p:sp>
      <p:sp>
        <p:nvSpPr>
          <p:cNvPr id="3" name="Content Placeholder 2"/>
          <p:cNvSpPr>
            <a:spLocks noGrp="1"/>
          </p:cNvSpPr>
          <p:nvPr>
            <p:ph sz="quarter" idx="1"/>
          </p:nvPr>
        </p:nvSpPr>
        <p:spPr/>
        <p:txBody>
          <a:bodyPr/>
          <a:lstStyle/>
          <a:p>
            <a:r>
              <a:rPr lang="en-US" dirty="0"/>
              <a:t>-DO :</a:t>
            </a:r>
          </a:p>
          <a:p>
            <a:r>
              <a:rPr lang="en-US" dirty="0"/>
              <a:t>+VŨ KHÍ</a:t>
            </a:r>
          </a:p>
          <a:p>
            <a:r>
              <a:rPr lang="en-US" dirty="0"/>
              <a:t>+CHÁY</a:t>
            </a:r>
          </a:p>
          <a:p>
            <a:r>
              <a:rPr lang="en-US" dirty="0"/>
              <a:t>+NỔ</a:t>
            </a:r>
          </a:p>
          <a:p>
            <a:r>
              <a:rPr lang="en-US" dirty="0"/>
              <a:t>+CÁC CHẤT ĐỘC HẠI</a:t>
            </a:r>
          </a:p>
        </p:txBody>
      </p:sp>
    </p:spTree>
    <p:extLst>
      <p:ext uri="{BB962C8B-B14F-4D97-AF65-F5344CB8AC3E}">
        <p14:creationId xmlns:p14="http://schemas.microsoft.com/office/powerpoint/2010/main" val="153070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2.TÁC HẠI:</a:t>
            </a:r>
          </a:p>
        </p:txBody>
      </p:sp>
      <p:sp>
        <p:nvSpPr>
          <p:cNvPr id="3" name="Content Placeholder 2"/>
          <p:cNvSpPr>
            <a:spLocks noGrp="1"/>
          </p:cNvSpPr>
          <p:nvPr>
            <p:ph sz="quarter" idx="1"/>
          </p:nvPr>
        </p:nvSpPr>
        <p:spPr/>
        <p:txBody>
          <a:bodyPr/>
          <a:lstStyle/>
          <a:p>
            <a:r>
              <a:rPr lang="en-US" dirty="0"/>
              <a:t>-GÂY TỔN THẤT LỚN:</a:t>
            </a:r>
          </a:p>
          <a:p>
            <a:r>
              <a:rPr lang="en-US" dirty="0"/>
              <a:t>+CẢ VỀ NGƯỜI</a:t>
            </a:r>
          </a:p>
          <a:p>
            <a:r>
              <a:rPr lang="en-US" dirty="0"/>
              <a:t>+TÀI SẢN CHO :</a:t>
            </a:r>
          </a:p>
          <a:p>
            <a:r>
              <a:rPr lang="en-US" dirty="0"/>
              <a:t>*CÁ NHÂN</a:t>
            </a:r>
          </a:p>
          <a:p>
            <a:r>
              <a:rPr lang="en-US" dirty="0"/>
              <a:t>*GIA ĐÌNH</a:t>
            </a:r>
          </a:p>
          <a:p>
            <a:r>
              <a:rPr lang="en-US" dirty="0"/>
              <a:t>*XÃ HỘI</a:t>
            </a:r>
          </a:p>
          <a:p>
            <a:endParaRPr lang="en-US" dirty="0"/>
          </a:p>
        </p:txBody>
      </p:sp>
    </p:spTree>
    <p:extLst>
      <p:ext uri="{BB962C8B-B14F-4D97-AF65-F5344CB8AC3E}">
        <p14:creationId xmlns:p14="http://schemas.microsoft.com/office/powerpoint/2010/main" val="24710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964"/>
            <a:ext cx="85344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8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3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382000" cy="2057400"/>
          </a:xfrm>
        </p:spPr>
        <p:txBody>
          <a:bodyPr>
            <a:normAutofit/>
          </a:bodyPr>
          <a:lstStyle/>
          <a:p>
            <a:r>
              <a:rPr lang="en-US" dirty="0"/>
              <a:t>BÀI 15 :PHÒNG NGỪA TAI NẠN VŨ KHÍ ,CHÁY,NỔ VÀ CÁC CHẤT ĐỘC HẠI</a:t>
            </a:r>
          </a:p>
        </p:txBody>
      </p:sp>
      <p:sp>
        <p:nvSpPr>
          <p:cNvPr id="4" name="Title 1"/>
          <p:cNvSpPr>
            <a:spLocks noGrp="1"/>
          </p:cNvSpPr>
          <p:nvPr>
            <p:ph type="subTitle" idx="1"/>
          </p:nvPr>
        </p:nvSpPr>
        <p:spPr/>
        <p:txBody>
          <a:bodyPr>
            <a:noAutofit/>
          </a:bodyPr>
          <a:lstStyle/>
          <a:p>
            <a:r>
              <a:rPr lang="en-US" sz="5400" dirty="0">
                <a:solidFill>
                  <a:srgbClr val="FF0000"/>
                </a:solidFill>
              </a:rPr>
              <a:t>I.ĐẶT VẤN ĐỀ</a:t>
            </a:r>
          </a:p>
        </p:txBody>
      </p:sp>
    </p:spTree>
    <p:extLst>
      <p:ext uri="{BB962C8B-B14F-4D97-AF65-F5344CB8AC3E}">
        <p14:creationId xmlns:p14="http://schemas.microsoft.com/office/powerpoint/2010/main" val="7615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2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3.PHÒNG NGỪA</a:t>
            </a:r>
          </a:p>
        </p:txBody>
      </p:sp>
      <p:sp>
        <p:nvSpPr>
          <p:cNvPr id="3" name="Content Placeholder 2"/>
          <p:cNvSpPr>
            <a:spLocks noGrp="1"/>
          </p:cNvSpPr>
          <p:nvPr>
            <p:ph sz="quarter" idx="1"/>
          </p:nvPr>
        </p:nvSpPr>
        <p:spPr/>
        <p:txBody>
          <a:bodyPr/>
          <a:lstStyle/>
          <a:p>
            <a:r>
              <a:rPr lang="en-US" dirty="0"/>
              <a:t>-CẤM CÁC LOẠI VŨ KHÍ,CHẤT CHÁY,NỔ,PHÓNG XẠ,ĐỘC HẠI:</a:t>
            </a:r>
          </a:p>
          <a:p>
            <a:r>
              <a:rPr lang="en-US" dirty="0"/>
              <a:t>+TÀNG TRỮ</a:t>
            </a:r>
          </a:p>
          <a:p>
            <a:r>
              <a:rPr lang="en-US" dirty="0"/>
              <a:t>+VẬN CHUYỂN</a:t>
            </a:r>
          </a:p>
          <a:p>
            <a:r>
              <a:rPr lang="en-US" dirty="0"/>
              <a:t>+BUÔN BÁN</a:t>
            </a:r>
          </a:p>
          <a:p>
            <a:r>
              <a:rPr lang="en-US" dirty="0"/>
              <a:t>+SỬ DỤNG TRÁI PHÉP</a:t>
            </a:r>
          </a:p>
        </p:txBody>
      </p:sp>
    </p:spTree>
    <p:extLst>
      <p:ext uri="{BB962C8B-B14F-4D97-AF65-F5344CB8AC3E}">
        <p14:creationId xmlns:p14="http://schemas.microsoft.com/office/powerpoint/2010/main" val="341707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a:t>-CƠ QUAN,TỔ CHỨC, CÁ NHÂN ĐƯỢC NHÀ NƯỚC:</a:t>
            </a:r>
          </a:p>
          <a:p>
            <a:r>
              <a:rPr lang="en-US" dirty="0"/>
              <a:t>+GIAO NHIỆM VỤ</a:t>
            </a:r>
          </a:p>
          <a:p>
            <a:r>
              <a:rPr lang="en-US" dirty="0"/>
              <a:t>+CHO PHÉP</a:t>
            </a:r>
          </a:p>
          <a:p>
            <a:r>
              <a:rPr lang="en-US" dirty="0"/>
              <a:t>=&gt;MỚI ĐƯỢC:</a:t>
            </a:r>
          </a:p>
          <a:p>
            <a:r>
              <a:rPr lang="en-US" dirty="0"/>
              <a:t>+GIỮ</a:t>
            </a:r>
          </a:p>
          <a:p>
            <a:r>
              <a:rPr lang="en-US" dirty="0"/>
              <a:t>+CHUYÊN CHỞ</a:t>
            </a:r>
          </a:p>
          <a:p>
            <a:r>
              <a:rPr lang="en-US" dirty="0"/>
              <a:t>+SỬ DỤNG</a:t>
            </a:r>
          </a:p>
          <a:p>
            <a:r>
              <a:rPr lang="en-US" dirty="0"/>
              <a:t>=&gt;VŨ KHÍ,CHẤT NỔ,CHÁY,PHÓNG XẠ,ĐỘC HẠI</a:t>
            </a:r>
          </a:p>
        </p:txBody>
      </p:sp>
    </p:spTree>
    <p:extLst>
      <p:ext uri="{BB962C8B-B14F-4D97-AF65-F5344CB8AC3E}">
        <p14:creationId xmlns:p14="http://schemas.microsoft.com/office/powerpoint/2010/main" val="145829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a:t>-CƠ QUAN,TỔ CHỨC,CÁ NHÂN CÓ TRÁCH NHIỆM:</a:t>
            </a:r>
          </a:p>
          <a:p>
            <a:r>
              <a:rPr lang="en-US" dirty="0"/>
              <a:t>+BẢO QUẢN</a:t>
            </a:r>
          </a:p>
          <a:p>
            <a:r>
              <a:rPr lang="en-US" dirty="0"/>
              <a:t>+CHUYÊN CHỞ</a:t>
            </a:r>
          </a:p>
          <a:p>
            <a:r>
              <a:rPr lang="en-US" dirty="0"/>
              <a:t>+SỬ DỤNG:</a:t>
            </a:r>
          </a:p>
          <a:p>
            <a:r>
              <a:rPr lang="en-US" dirty="0"/>
              <a:t>*VŨ KHÍ</a:t>
            </a:r>
          </a:p>
          <a:p>
            <a:r>
              <a:rPr lang="en-US" dirty="0"/>
              <a:t>*CHẤT CHÁY</a:t>
            </a:r>
          </a:p>
          <a:p>
            <a:r>
              <a:rPr lang="en-US" dirty="0"/>
              <a:t>*CHẤT NỔ</a:t>
            </a:r>
          </a:p>
          <a:p>
            <a:r>
              <a:rPr lang="en-US" dirty="0"/>
              <a:t>*CHẤT PHÓNG XẠ</a:t>
            </a:r>
          </a:p>
          <a:p>
            <a:r>
              <a:rPr lang="en-US" dirty="0"/>
              <a:t>*CHẤT ĐỘC HẠI</a:t>
            </a:r>
          </a:p>
        </p:txBody>
      </p:sp>
    </p:spTree>
    <p:extLst>
      <p:ext uri="{BB962C8B-B14F-4D97-AF65-F5344CB8AC3E}">
        <p14:creationId xmlns:p14="http://schemas.microsoft.com/office/powerpoint/2010/main" val="5270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=&gt;-PHẢI ĐƯỢC HUẤN LUYỆN VỀ CHUYÊN MÔN</a:t>
            </a:r>
          </a:p>
          <a:p>
            <a:r>
              <a:rPr lang="en-US" dirty="0"/>
              <a:t>     -ĐỦ PHƯƠNG TIỆN CẦN THIẾT</a:t>
            </a:r>
          </a:p>
          <a:p>
            <a:r>
              <a:rPr lang="en-US" dirty="0"/>
              <a:t>     -TUÂN THỦ QUY ĐỊNH AN TOÀN</a:t>
            </a:r>
          </a:p>
        </p:txBody>
      </p:sp>
    </p:spTree>
    <p:extLst>
      <p:ext uri="{BB962C8B-B14F-4D97-AF65-F5344CB8AC3E}">
        <p14:creationId xmlns:p14="http://schemas.microsoft.com/office/powerpoint/2010/main" val="3207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1"/>
            <a:ext cx="8458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10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3.TRÁCH NHIỆM CÔNG DÂN HỌC SINH</a:t>
            </a:r>
          </a:p>
        </p:txBody>
      </p:sp>
      <p:sp>
        <p:nvSpPr>
          <p:cNvPr id="3" name="Content Placeholder 2"/>
          <p:cNvSpPr>
            <a:spLocks noGrp="1"/>
          </p:cNvSpPr>
          <p:nvPr>
            <p:ph sz="quarter" idx="1"/>
          </p:nvPr>
        </p:nvSpPr>
        <p:spPr/>
        <p:txBody>
          <a:bodyPr>
            <a:normAutofit/>
          </a:bodyPr>
          <a:lstStyle/>
          <a:p>
            <a:r>
              <a:rPr lang="en-US" dirty="0"/>
              <a:t>-PHẢI:</a:t>
            </a:r>
          </a:p>
          <a:p>
            <a:r>
              <a:rPr lang="en-US" dirty="0"/>
              <a:t>+TỰ GIÁC TÌM HIỂU</a:t>
            </a:r>
          </a:p>
          <a:p>
            <a:r>
              <a:rPr lang="en-US" dirty="0"/>
              <a:t>+THỰC HIỆN NGHIÊM CHỈNH</a:t>
            </a:r>
          </a:p>
          <a:p>
            <a:r>
              <a:rPr lang="en-US" dirty="0"/>
              <a:t>+TUYÊN TRUYỀN      GIA ĐÌNH,BẠN BÈ,MỌI </a:t>
            </a:r>
          </a:p>
          <a:p>
            <a:r>
              <a:rPr lang="en-US" dirty="0"/>
              <a:t>+VẬN ĐỘNG               NGƯỜI XUNG QUANH</a:t>
            </a:r>
          </a:p>
          <a:p>
            <a:r>
              <a:rPr lang="en-US" dirty="0"/>
              <a:t>=&gt;THỰC HIỆN TỐT CÁC QUY ĐỊNH TRÊN</a:t>
            </a:r>
          </a:p>
          <a:p>
            <a:r>
              <a:rPr lang="en-US" dirty="0"/>
              <a:t>-TỐ CÁO HÀNH VI:</a:t>
            </a:r>
          </a:p>
          <a:p>
            <a:r>
              <a:rPr lang="en-US" dirty="0"/>
              <a:t>+VI PHẠM       NGƯỜI KHÁC VI PHẠM CÁC QUY </a:t>
            </a:r>
          </a:p>
          <a:p>
            <a:r>
              <a:rPr lang="en-US" dirty="0"/>
              <a:t>+XÚI GIỤC       ĐỊNH TRÊN</a:t>
            </a:r>
          </a:p>
        </p:txBody>
      </p:sp>
      <p:sp>
        <p:nvSpPr>
          <p:cNvPr id="4" name="Right Brace 3"/>
          <p:cNvSpPr/>
          <p:nvPr/>
        </p:nvSpPr>
        <p:spPr>
          <a:xfrm>
            <a:off x="5638800" y="1600200"/>
            <a:ext cx="274319"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096000" y="1752600"/>
            <a:ext cx="2819400" cy="1200329"/>
          </a:xfrm>
          <a:prstGeom prst="rect">
            <a:avLst/>
          </a:prstGeom>
          <a:noFill/>
        </p:spPr>
        <p:txBody>
          <a:bodyPr wrap="square" rtlCol="0">
            <a:spAutoFit/>
          </a:bodyPr>
          <a:lstStyle/>
          <a:p>
            <a:r>
              <a:rPr lang="en-US" dirty="0"/>
              <a:t>CÁC QUY ĐỊNH VỀ PHÒNG NGỪA TAI NẠN VŨ KHÍ,CHÁY,NỔ,CÁC CHẤT ĐỘC HẠI</a:t>
            </a:r>
          </a:p>
        </p:txBody>
      </p:sp>
      <p:sp>
        <p:nvSpPr>
          <p:cNvPr id="6" name="Right Brace 5"/>
          <p:cNvSpPr/>
          <p:nvPr/>
        </p:nvSpPr>
        <p:spPr>
          <a:xfrm>
            <a:off x="3505200" y="3124200"/>
            <a:ext cx="3840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2590800" y="5105400"/>
            <a:ext cx="3078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63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1)">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heel(1)">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heel(1)">
                                      <p:cBhvr>
                                        <p:cTn id="5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9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1.BOM MÌN,VẬT LIỆU CHƯA NỔ</a:t>
            </a:r>
          </a:p>
        </p:txBody>
      </p:sp>
      <p:sp>
        <p:nvSpPr>
          <p:cNvPr id="3" name="Content Placeholder 2"/>
          <p:cNvSpPr>
            <a:spLocks noGrp="1"/>
          </p:cNvSpPr>
          <p:nvPr>
            <p:ph sz="quarter" idx="1"/>
          </p:nvPr>
        </p:nvSpPr>
        <p:spPr>
          <a:xfrm>
            <a:off x="301752" y="1527048"/>
            <a:ext cx="8503920" cy="4873752"/>
          </a:xfrm>
        </p:spPr>
        <p:txBody>
          <a:bodyPr/>
          <a:lstStyle/>
          <a:p>
            <a:r>
              <a:rPr lang="en-US" dirty="0"/>
              <a:t>-VẪN CÒN Ở KHẮP NƠI(QUÃNG TRỊ)</a:t>
            </a:r>
          </a:p>
          <a:p>
            <a:r>
              <a:rPr lang="en-US" dirty="0"/>
              <a:t>-TRONG VÒNG 10 NĂM(1985-1995):</a:t>
            </a:r>
          </a:p>
          <a:p>
            <a:r>
              <a:rPr lang="en-US" dirty="0"/>
              <a:t>+NGƯỜI CHẾT,BỊ THƯƠNG DO BOM MÌN LÀ 474 NGƯỜI:</a:t>
            </a:r>
          </a:p>
          <a:p>
            <a:r>
              <a:rPr lang="en-US" dirty="0"/>
              <a:t>*25 NGƯỜI CHẾT</a:t>
            </a:r>
          </a:p>
          <a:p>
            <a:r>
              <a:rPr lang="en-US" dirty="0"/>
              <a:t>*449 NGƯỜI BỊ THƯƠNG</a:t>
            </a:r>
          </a:p>
        </p:txBody>
      </p:sp>
    </p:spTree>
    <p:extLst>
      <p:ext uri="{BB962C8B-B14F-4D97-AF65-F5344CB8AC3E}">
        <p14:creationId xmlns:p14="http://schemas.microsoft.com/office/powerpoint/2010/main" val="28797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2.PHÒNG,CHỮA CHÁY</a:t>
            </a:r>
          </a:p>
        </p:txBody>
      </p:sp>
      <p:sp>
        <p:nvSpPr>
          <p:cNvPr id="3" name="Content Placeholder 2"/>
          <p:cNvSpPr>
            <a:spLocks noGrp="1"/>
          </p:cNvSpPr>
          <p:nvPr>
            <p:ph sz="quarter" idx="1"/>
          </p:nvPr>
        </p:nvSpPr>
        <p:spPr>
          <a:xfrm>
            <a:off x="301752" y="1527048"/>
            <a:ext cx="8503920" cy="4797552"/>
          </a:xfrm>
        </p:spPr>
        <p:txBody>
          <a:bodyPr/>
          <a:lstStyle/>
          <a:p>
            <a:r>
              <a:rPr lang="en-US" dirty="0"/>
              <a:t>-5 NĂM(1998-2002):</a:t>
            </a:r>
          </a:p>
          <a:p>
            <a:r>
              <a:rPr lang="en-US" dirty="0"/>
              <a:t>+5871 VỤ CHÁY</a:t>
            </a:r>
          </a:p>
          <a:p>
            <a:r>
              <a:rPr lang="en-US" dirty="0"/>
              <a:t>+THIỆT HẠI TÀI SẢN:902.910 TRIỆU ĐỒNG</a:t>
            </a:r>
          </a:p>
        </p:txBody>
      </p:sp>
    </p:spTree>
    <p:extLst>
      <p:ext uri="{BB962C8B-B14F-4D97-AF65-F5344CB8AC3E}">
        <p14:creationId xmlns:p14="http://schemas.microsoft.com/office/powerpoint/2010/main" val="210329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3.NGỘ ĐỘC THỰC PHẨM</a:t>
            </a:r>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a:t>-1999-2000:</a:t>
            </a:r>
          </a:p>
          <a:p>
            <a:r>
              <a:rPr lang="en-US" dirty="0"/>
              <a:t>+20.000 NGƯỜI BỊ NGỘ ĐỘC THỰC PHẨM</a:t>
            </a:r>
          </a:p>
          <a:p>
            <a:r>
              <a:rPr lang="en-US" dirty="0"/>
              <a:t>+246 NGƯỜI TỬ VONG</a:t>
            </a:r>
          </a:p>
          <a:p>
            <a:r>
              <a:rPr lang="en-US" dirty="0"/>
              <a:t>-2000:(TP.HCM)</a:t>
            </a:r>
          </a:p>
          <a:p>
            <a:r>
              <a:rPr lang="en-US" dirty="0"/>
              <a:t>+930 NGƯỜI BỊ NGỘ ĐỘC(29V)</a:t>
            </a:r>
          </a:p>
          <a:p>
            <a:r>
              <a:rPr lang="en-US" dirty="0"/>
              <a:t>+2 NGƯỜI TỬ VONG</a:t>
            </a:r>
          </a:p>
          <a:p>
            <a:r>
              <a:rPr lang="en-US" dirty="0"/>
              <a:t>-NGUYÊN NHÂN:</a:t>
            </a:r>
          </a:p>
          <a:p>
            <a:r>
              <a:rPr lang="en-US" dirty="0"/>
              <a:t>+THỰC PHẨM NHIỄM KHUẨN(13V)</a:t>
            </a:r>
          </a:p>
          <a:p>
            <a:r>
              <a:rPr lang="en-US" dirty="0"/>
              <a:t>+NHIỄM DƯ LƯỢNG THUỐC BVTV(9V)</a:t>
            </a:r>
          </a:p>
          <a:p>
            <a:r>
              <a:rPr lang="en-US" dirty="0"/>
              <a:t>+NGỘ ĐỘC CÁ NÓC(2V)</a:t>
            </a:r>
          </a:p>
          <a:p>
            <a:r>
              <a:rPr lang="en-US" dirty="0"/>
              <a:t>+CÒN LẠI LÀ CÁC LÍ DO KHÁC</a:t>
            </a:r>
          </a:p>
          <a:p>
            <a:endParaRPr lang="en-US" dirty="0"/>
          </a:p>
          <a:p>
            <a:endParaRPr lang="en-US" dirty="0"/>
          </a:p>
        </p:txBody>
      </p:sp>
    </p:spTree>
    <p:extLst>
      <p:ext uri="{BB962C8B-B14F-4D97-AF65-F5344CB8AC3E}">
        <p14:creationId xmlns:p14="http://schemas.microsoft.com/office/powerpoint/2010/main" val="210734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1)">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heel(1)">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heel(1)">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heel(1)">
                                      <p:cBhvr>
                                        <p:cTn id="6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80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3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VẬT LIỆU CHÁY NỔ</a:t>
            </a:r>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5344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0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108</TotalTime>
  <Words>974</Words>
  <Application>Microsoft Office PowerPoint</Application>
  <PresentationFormat>On-screen Show (4:3)</PresentationFormat>
  <Paragraphs>95</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Georgia</vt:lpstr>
      <vt:lpstr>Times New Roman</vt:lpstr>
      <vt:lpstr>Wingdings</vt:lpstr>
      <vt:lpstr>Wingdings 2</vt:lpstr>
      <vt:lpstr>Civic</vt:lpstr>
      <vt:lpstr>Microsoft PowerPoint 97-2003 Presentation</vt:lpstr>
      <vt:lpstr>PowerPoint Presentation</vt:lpstr>
      <vt:lpstr>BÀI 15 :PHÒNG NGỪA TAI NẠN VŨ KHÍ ,CHÁY,NỔ VÀ CÁC CHẤT ĐỘC HẠI</vt:lpstr>
      <vt:lpstr>1.BOM MÌN,VẬT LIỆU CHƯA NỔ</vt:lpstr>
      <vt:lpstr>2.PHÒNG,CHỮA CHÁY</vt:lpstr>
      <vt:lpstr>3.NGỘ ĐỘC THỰC PHẨM</vt:lpstr>
      <vt:lpstr>PowerPoint Presentation</vt:lpstr>
      <vt:lpstr>PowerPoint Presentation</vt:lpstr>
      <vt:lpstr>PowerPoint Presentation</vt:lpstr>
      <vt:lpstr>VẬT LIỆU CHÁY NỔ</vt:lpstr>
      <vt:lpstr>a)   Em nghĩ gì khi đọc những thông tin trên ?</vt:lpstr>
      <vt:lpstr>b)  Tai nạn do vũ khí, cháy, nổ và các chất độc hại đã để lại những hậu quả như thế nào ?</vt:lpstr>
      <vt:lpstr>c)   Cần làm gì để hạn chế, loại trừ những tai nạn đó?</vt:lpstr>
      <vt:lpstr>d)  Em biết những quy định, những điều luật nào của nước ta về phòng, ngừa tai nạn vũ khí, cháy, nổ và các chất độc hại ?</vt:lpstr>
      <vt:lpstr>đ) Những quy định đó được đặt ra để làm gì ?</vt:lpstr>
      <vt:lpstr>II.ND BÀI HỌC</vt:lpstr>
      <vt:lpstr>1.NGUYÊN NHÂN:</vt:lpstr>
      <vt:lpstr>2.TÁC HẠI:</vt:lpstr>
      <vt:lpstr>PowerPoint Presentation</vt:lpstr>
      <vt:lpstr>PowerPoint Presentation</vt:lpstr>
      <vt:lpstr>PowerPoint Presentation</vt:lpstr>
      <vt:lpstr>3.PHÒNG NGỪA</vt:lpstr>
      <vt:lpstr>PowerPoint Presentation</vt:lpstr>
      <vt:lpstr>PowerPoint Presentation</vt:lpstr>
      <vt:lpstr>PowerPoint Presentation</vt:lpstr>
      <vt:lpstr>PowerPoint Presentation</vt:lpstr>
      <vt:lpstr>3.TRÁCH NHIỆM CÔNG DÂN HỌC SINH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15:PHÒNG NGỪA TAI NẠN VŨ KHÍ ,CHÁY,NỔ VÀ CÁC CHẤT ĐỘC HẠI</dc:title>
  <dc:creator>XIN CHAO</dc:creator>
  <cp:lastModifiedBy>HP</cp:lastModifiedBy>
  <cp:revision>11</cp:revision>
  <dcterms:created xsi:type="dcterms:W3CDTF">2022-03-01T10:02:30Z</dcterms:created>
  <dcterms:modified xsi:type="dcterms:W3CDTF">2022-07-19T05:55:13Z</dcterms:modified>
</cp:coreProperties>
</file>